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313" r:id="rId5"/>
    <p:sldId id="508" r:id="rId6"/>
    <p:sldId id="579" r:id="rId7"/>
    <p:sldId id="589" r:id="rId8"/>
    <p:sldId id="588" r:id="rId9"/>
    <p:sldId id="587" r:id="rId10"/>
    <p:sldId id="549" r:id="rId11"/>
    <p:sldId id="557" r:id="rId12"/>
    <p:sldId id="561" r:id="rId13"/>
    <p:sldId id="438" r:id="rId14"/>
    <p:sldId id="274" r:id="rId15"/>
    <p:sldId id="295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AF528B4-3236-4932-8EE9-F09D92C1CE7D}">
          <p14:sldIdLst>
            <p14:sldId id="256"/>
            <p14:sldId id="313"/>
            <p14:sldId id="508"/>
            <p14:sldId id="579"/>
            <p14:sldId id="589"/>
            <p14:sldId id="588"/>
            <p14:sldId id="587"/>
            <p14:sldId id="549"/>
            <p14:sldId id="557"/>
            <p14:sldId id="561"/>
            <p14:sldId id="438"/>
            <p14:sldId id="27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498" userDrawn="1">
          <p15:clr>
            <a:srgbClr val="A4A3A4"/>
          </p15:clr>
        </p15:guide>
        <p15:guide id="2" pos="6788" userDrawn="1">
          <p15:clr>
            <a:srgbClr val="A4A3A4"/>
          </p15:clr>
        </p15:guide>
        <p15:guide id="3" pos="4287" userDrawn="1">
          <p15:clr>
            <a:srgbClr val="A4A3A4"/>
          </p15:clr>
        </p15:guide>
        <p15:guide id="4" pos="7151" userDrawn="1">
          <p15:clr>
            <a:srgbClr val="A4A3A4"/>
          </p15:clr>
        </p15:guide>
        <p15:guide id="5" pos="710" userDrawn="1">
          <p15:clr>
            <a:srgbClr val="A4A3A4"/>
          </p15:clr>
        </p15:guide>
        <p15:guide id="6" pos="3364" userDrawn="1">
          <p15:clr>
            <a:srgbClr val="A4A3A4"/>
          </p15:clr>
        </p15:guide>
        <p15:guide id="7" pos="69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731"/>
    <a:srgbClr val="FFC000"/>
    <a:srgbClr val="66FFFF"/>
    <a:srgbClr val="C22C2D"/>
    <a:srgbClr val="FF6600"/>
    <a:srgbClr val="E0E0E5"/>
    <a:srgbClr val="FFE8CB"/>
    <a:srgbClr val="FFF2CC"/>
    <a:srgbClr val="FFF4E7"/>
    <a:srgbClr val="1C7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67" autoAdjust="0"/>
    <p:restoredTop sz="95878" autoAdjust="0"/>
  </p:normalViewPr>
  <p:slideViewPr>
    <p:cSldViewPr showGuides="1">
      <p:cViewPr varScale="1">
        <p:scale>
          <a:sx n="78" d="100"/>
          <a:sy n="78" d="100"/>
        </p:scale>
        <p:origin x="802" y="72"/>
      </p:cViewPr>
      <p:guideLst>
        <p:guide orient="horz" pos="1498"/>
        <p:guide pos="6788"/>
        <p:guide pos="4287"/>
        <p:guide pos="7151"/>
        <p:guide pos="710"/>
        <p:guide pos="3364"/>
        <p:guide pos="69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8E418-0B31-4A75-AEF7-45EC4E1362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A43ADB-C279-4221-97E6-A4FCC2C6CFC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43ADB-C279-4221-97E6-A4FCC2C6CF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https://www.kaggle.com/guanghan/qa-roberta-deepshare/edit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https://www.kaggle.com/guanghan/qa-roberta-deepshare/edit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6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image" Target="../media/image9.jpe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microsoft.com/office/2007/relationships/hdphoto" Target="../media/image5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矩形 19"/>
          <p:cNvSpPr/>
          <p:nvPr userDrawn="1"/>
        </p:nvSpPr>
        <p:spPr>
          <a:xfrm flipH="1">
            <a:off x="0" y="0"/>
            <a:ext cx="12191996" cy="6858000"/>
          </a:xfrm>
          <a:prstGeom prst="rect">
            <a:avLst/>
          </a:prstGeom>
          <a:gradFill>
            <a:gsLst>
              <a:gs pos="40000">
                <a:srgbClr val="6B7A90">
                  <a:alpha val="23000"/>
                </a:srgbClr>
              </a:gs>
              <a:gs pos="72100">
                <a:srgbClr val="041D40">
                  <a:alpha val="80000"/>
                </a:srgbClr>
              </a:gs>
              <a:gs pos="100000">
                <a:schemeClr val="tx1">
                  <a:alpha val="7300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/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1623222" y="4264249"/>
            <a:ext cx="4857373" cy="452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请在此处填入导师姓名</a:t>
            </a:r>
            <a:r>
              <a:rPr lang="en-US" altLang="zh-CN" dirty="0"/>
              <a:t>/</a:t>
            </a:r>
            <a:r>
              <a:rPr lang="zh-CN" altLang="en-US" dirty="0"/>
              <a:t>昵称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968831" y="0"/>
            <a:ext cx="14538962" cy="7848600"/>
            <a:chOff x="-929642" y="0"/>
            <a:chExt cx="14538962" cy="78486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29641" y="990600"/>
              <a:ext cx="14538961" cy="6858000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 userDrawn="1"/>
        </p:nvGrpSpPr>
        <p:grpSpPr>
          <a:xfrm>
            <a:off x="3000000" y="955306"/>
            <a:ext cx="6192001" cy="18000"/>
            <a:chOff x="3638754" y="955306"/>
            <a:chExt cx="6192001" cy="18000"/>
          </a:xfrm>
        </p:grpSpPr>
        <p:sp>
          <p:nvSpPr>
            <p:cNvPr id="12" name="Rectangle 5"/>
            <p:cNvSpPr/>
            <p:nvPr/>
          </p:nvSpPr>
          <p:spPr>
            <a:xfrm>
              <a:off x="6734755" y="955306"/>
              <a:ext cx="3096000" cy="1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44000">
                  <a:schemeClr val="bg1">
                    <a:alpha val="27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770"/>
            </a:p>
          </p:txBody>
        </p:sp>
        <p:sp>
          <p:nvSpPr>
            <p:cNvPr id="13" name="Rectangle 5"/>
            <p:cNvSpPr/>
            <p:nvPr/>
          </p:nvSpPr>
          <p:spPr>
            <a:xfrm flipH="1">
              <a:off x="3638754" y="955306"/>
              <a:ext cx="3096000" cy="1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44000">
                  <a:schemeClr val="bg1">
                    <a:alpha val="27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770"/>
            </a:p>
          </p:txBody>
        </p:sp>
      </p:grpSp>
      <p:sp>
        <p:nvSpPr>
          <p:cNvPr id="14" name="内容占位符 3"/>
          <p:cNvSpPr>
            <a:spLocks noGrp="1"/>
          </p:cNvSpPr>
          <p:nvPr>
            <p:ph sz="quarter" idx="12"/>
          </p:nvPr>
        </p:nvSpPr>
        <p:spPr>
          <a:xfrm>
            <a:off x="4798501" y="1558903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929642" y="0"/>
            <a:ext cx="14538962" cy="7894320"/>
            <a:chOff x="-929642" y="0"/>
            <a:chExt cx="14538962" cy="789432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29641" y="1036320"/>
              <a:ext cx="14538961" cy="6858000"/>
            </a:xfrm>
            <a:prstGeom prst="rect">
              <a:avLst/>
            </a:prstGeom>
          </p:spPr>
        </p:pic>
        <p:grpSp>
          <p:nvGrpSpPr>
            <p:cNvPr id="5" name="组合 4"/>
            <p:cNvGrpSpPr/>
            <p:nvPr/>
          </p:nvGrpSpPr>
          <p:grpSpPr>
            <a:xfrm>
              <a:off x="2280237" y="1834991"/>
              <a:ext cx="9164028" cy="2283345"/>
              <a:chOff x="3104477" y="1628775"/>
              <a:chExt cx="9164028" cy="2283345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096000" y="1628775"/>
                <a:ext cx="6172505" cy="2283345"/>
                <a:chOff x="-286276" y="4205489"/>
                <a:chExt cx="5744888" cy="2125160"/>
              </a:xfrm>
            </p:grpSpPr>
            <p:pic>
              <p:nvPicPr>
                <p:cNvPr id="14" name="图片 1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16809" y="4205489"/>
                  <a:ext cx="1583546" cy="1583546"/>
                </a:xfrm>
                <a:prstGeom prst="rect">
                  <a:avLst/>
                </a:prstGeom>
                <a:effectLst>
                  <a:outerShdw blurRad="2413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5" name="圆角矩形 17"/>
                <p:cNvSpPr/>
                <p:nvPr/>
              </p:nvSpPr>
              <p:spPr>
                <a:xfrm>
                  <a:off x="-286276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公众号</a:t>
                  </a:r>
                  <a:endParaRPr lang="zh-CN" altLang="en-US" b="1" kern="0" spc="4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" name="圆角矩形 17"/>
                <p:cNvSpPr/>
                <p:nvPr/>
              </p:nvSpPr>
              <p:spPr>
                <a:xfrm>
                  <a:off x="1868894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客服微信</a:t>
                  </a:r>
                  <a:endParaRPr lang="zh-CN" altLang="en-US" b="1" kern="0" spc="4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>
                <a:off x="3104477" y="2166615"/>
                <a:ext cx="3873859" cy="1526187"/>
                <a:chOff x="608286" y="2373994"/>
                <a:chExt cx="3873859" cy="1526187"/>
              </a:xfrm>
            </p:grpSpPr>
            <p:sp>
              <p:nvSpPr>
                <p:cNvPr id="12" name="文本框 11"/>
                <p:cNvSpPr txBox="1"/>
                <p:nvPr/>
              </p:nvSpPr>
              <p:spPr>
                <a:xfrm>
                  <a:off x="608286" y="2373994"/>
                  <a:ext cx="3734147" cy="15261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联系我们：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电话：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18001992849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邮箱：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 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Q </a:t>
                  </a:r>
                  <a:r>
                    <a:rPr lang="en-US" altLang="zh-CN" sz="1600" dirty="0" err="1">
                      <a:solidFill>
                        <a:schemeClr val="bg1"/>
                      </a:solidFill>
                    </a:rPr>
                    <a:t>Q</a:t>
                  </a: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： 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2677693114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" name="Content Placeholder 2"/>
                <p:cNvSpPr txBox="1"/>
                <p:nvPr/>
              </p:nvSpPr>
              <p:spPr>
                <a:xfrm>
                  <a:off x="1207434" y="3081813"/>
                  <a:ext cx="3274711" cy="485949"/>
                </a:xfr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30000"/>
                    </a:lnSpc>
                    <a:buNone/>
                  </a:pPr>
                  <a:r>
                    <a:rPr lang="en-US" altLang="zh-CN" sz="1800" kern="0" spc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service@deepshare.net</a:t>
                  </a:r>
                  <a:endParaRPr lang="en-US" altLang="zh-CN" sz="1800" kern="0" spc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8665099" y="1834991"/>
            <a:ext cx="1701416" cy="170141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2192305" y="1735057"/>
            <a:ext cx="1619532" cy="6756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结束页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组合 2"/>
          <p:cNvGrpSpPr/>
          <p:nvPr/>
        </p:nvGrpSpPr>
        <p:grpSpPr>
          <a:xfrm>
            <a:off x="-929651" y="-17"/>
            <a:ext cx="14538990" cy="7894347"/>
            <a:chOff x="0" y="-1"/>
            <a:chExt cx="14538987" cy="7894345"/>
          </a:xfrm>
        </p:grpSpPr>
        <p:pic>
          <p:nvPicPr>
            <p:cNvPr id="329" name="图片 3" descr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1036323"/>
              <a:ext cx="14538987" cy="68580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grpSp>
          <p:nvGrpSpPr>
            <p:cNvPr id="335" name="组合 4"/>
            <p:cNvGrpSpPr/>
            <p:nvPr/>
          </p:nvGrpSpPr>
          <p:grpSpPr>
            <a:xfrm>
              <a:off x="3209868" y="1834977"/>
              <a:ext cx="9139856" cy="2239778"/>
              <a:chOff x="-1" y="-1"/>
              <a:chExt cx="9139854" cy="2239776"/>
            </a:xfrm>
          </p:grpSpPr>
          <p:grpSp>
            <p:nvGrpSpPr>
              <p:cNvPr id="333" name="组合 6"/>
              <p:cNvGrpSpPr/>
              <p:nvPr/>
            </p:nvGrpSpPr>
            <p:grpSpPr>
              <a:xfrm>
                <a:off x="3015745" y="-2"/>
                <a:ext cx="6124109" cy="2239777"/>
                <a:chOff x="-1" y="0"/>
                <a:chExt cx="6124108" cy="2239776"/>
              </a:xfrm>
            </p:grpSpPr>
            <p:pic>
              <p:nvPicPr>
                <p:cNvPr id="330" name="图片 13" descr="图片 1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53534" y="-1"/>
                  <a:ext cx="1701437" cy="1701456"/>
                </a:xfrm>
                <a:prstGeom prst="rect">
                  <a:avLst/>
                </a:prstGeom>
                <a:ln w="12700" cap="flat">
                  <a:noFill/>
                  <a:miter lim="400000"/>
                  <a:headEnd/>
                  <a:tailEnd/>
                </a:ln>
                <a:effectLst>
                  <a:outerShdw blurRad="241300" dist="38100" dir="2700000" rotWithShape="0">
                    <a:srgbClr val="000000">
                      <a:alpha val="40000"/>
                    </a:srgbClr>
                  </a:outerShdw>
                </a:effectLst>
              </p:spPr>
            </p:pic>
            <p:sp>
              <p:nvSpPr>
                <p:cNvPr id="331" name="圆角矩形 17"/>
                <p:cNvSpPr txBox="1"/>
                <p:nvPr/>
              </p:nvSpPr>
              <p:spPr>
                <a:xfrm>
                  <a:off x="-2" y="1830839"/>
                  <a:ext cx="3808505" cy="4089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lnSpc>
                      <a:spcPct val="130000"/>
                    </a:lnSpc>
                    <a:defRPr b="1" spc="400">
                      <a:solidFill>
                        <a:srgbClr val="F2F2F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lvl1pPr>
                </a:lstStyle>
                <a:p>
                  <a:r>
                    <a:t>公众号</a:t>
                  </a:r>
                </a:p>
              </p:txBody>
            </p:sp>
            <p:sp>
              <p:nvSpPr>
                <p:cNvPr id="332" name="圆角矩形 17"/>
                <p:cNvSpPr txBox="1"/>
                <p:nvPr/>
              </p:nvSpPr>
              <p:spPr>
                <a:xfrm>
                  <a:off x="2315602" y="1830839"/>
                  <a:ext cx="3808506" cy="4089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lnSpc>
                      <a:spcPct val="130000"/>
                    </a:lnSpc>
                    <a:defRPr b="1" spc="400">
                      <a:solidFill>
                        <a:srgbClr val="F2F2F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lvl1pPr>
                </a:lstStyle>
                <a:p>
                  <a:r>
                    <a:t>客服微信</a:t>
                  </a:r>
                </a:p>
              </p:txBody>
            </p:sp>
          </p:grpSp>
          <p:sp>
            <p:nvSpPr>
              <p:cNvPr id="334" name="文本框 11"/>
              <p:cNvSpPr txBox="1"/>
              <p:nvPr/>
            </p:nvSpPr>
            <p:spPr>
              <a:xfrm>
                <a:off x="-2" y="537852"/>
                <a:ext cx="3734170" cy="16281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spAutoFit/>
              </a:bodyPr>
              <a:lstStyle/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联系我们：</a:t>
                </a:r>
              </a:p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电话：18001992849</a:t>
                </a:r>
              </a:p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邮箱： </a:t>
                </a:r>
              </a:p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Q Q： 2677693114</a:t>
                </a:r>
              </a:p>
            </p:txBody>
          </p:sp>
        </p:grpSp>
        <p:pic>
          <p:nvPicPr>
            <p:cNvPr id="336" name="图片 5" descr="图片 5"/>
            <p:cNvPicPr>
              <a:picLocks noChangeAspect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>
            <a:xfrm>
              <a:off x="0" y="-2"/>
              <a:ext cx="14538987" cy="1152384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pic>
        <p:nvPicPr>
          <p:cNvPr id="338" name="图片 17" descr="图片 17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>
          <a:xfrm>
            <a:off x="1663904" y="1588622"/>
            <a:ext cx="631608" cy="8081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39" name="图片 18" descr="图片 18"/>
          <p:cNvPicPr>
            <a:picLocks noChangeAspect="1"/>
          </p:cNvPicPr>
          <p:nvPr/>
        </p:nvPicPr>
        <p:blipFill>
          <a:blip r:embed="rId6" cstate="screen"/>
          <a:srcRect/>
          <a:stretch>
            <a:fillRect/>
          </a:stretch>
        </p:blipFill>
        <p:spPr>
          <a:xfrm>
            <a:off x="2282538" y="1354505"/>
            <a:ext cx="1733856" cy="109904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40" name="图片 8" descr="图片 8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8665098" y="1834991"/>
            <a:ext cx="1701427" cy="17014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次标题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H="1">
            <a:off x="0" y="0"/>
            <a:ext cx="11807687" cy="6858000"/>
          </a:xfrm>
          <a:prstGeom prst="rect">
            <a:avLst/>
          </a:prstGeom>
          <a:gradFill>
            <a:gsLst>
              <a:gs pos="0">
                <a:srgbClr val="6B7A90">
                  <a:alpha val="0"/>
                </a:srgbClr>
              </a:gs>
              <a:gs pos="53000">
                <a:srgbClr val="041D40">
                  <a:alpha val="88000"/>
                </a:srgbClr>
              </a:gs>
              <a:gs pos="85000">
                <a:srgbClr val="002060">
                  <a:lumMod val="45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/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648999" y="4268930"/>
            <a:ext cx="6019800" cy="4905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4572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9144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18288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次标题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8" name="矩形 17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B7A90">
                  <a:alpha val="0"/>
                </a:srgbClr>
              </a:gs>
              <a:gs pos="53000">
                <a:srgbClr val="041D40">
                  <a:alpha val="88000"/>
                </a:srgbClr>
              </a:gs>
              <a:gs pos="85000">
                <a:srgbClr val="002060">
                  <a:lumMod val="45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" name="标题 1"/>
          <p:cNvSpPr txBox="1"/>
          <p:nvPr userDrawn="1"/>
        </p:nvSpPr>
        <p:spPr>
          <a:xfrm>
            <a:off x="634207" y="2967335"/>
            <a:ext cx="1910210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dist"/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目录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内页-sub2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18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3211787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2_内页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内容占位符 3"/>
          <p:cNvSpPr>
            <a:spLocks noGrp="1"/>
          </p:cNvSpPr>
          <p:nvPr>
            <p:ph sz="quarter" idx="11"/>
          </p:nvPr>
        </p:nvSpPr>
        <p:spPr>
          <a:xfrm>
            <a:off x="479425" y="2133600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单击图标添加图片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内页with code frame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298786" y="1739992"/>
            <a:ext cx="8413790" cy="4593735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78495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78495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78495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78495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1_内页with code frame longer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784764" y="1739992"/>
            <a:ext cx="8927812" cy="4593735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73976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73976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73976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73976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6389225" y="1661930"/>
            <a:ext cx="5323350" cy="4671798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128660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128660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128660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128660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1_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"/>
          <p:cNvGrpSpPr/>
          <p:nvPr/>
        </p:nvGrpSpPr>
        <p:grpSpPr>
          <a:xfrm>
            <a:off x="2051689" y="101241"/>
            <a:ext cx="8259630" cy="6655518"/>
            <a:chOff x="-56272" y="1893149"/>
            <a:chExt cx="7002002" cy="5196967"/>
          </a:xfrm>
        </p:grpSpPr>
        <p:grpSp>
          <p:nvGrpSpPr>
            <p:cNvPr id="43" name="Group 4"/>
            <p:cNvGrpSpPr/>
            <p:nvPr/>
          </p:nvGrpSpPr>
          <p:grpSpPr>
            <a:xfrm>
              <a:off x="-56272" y="1893149"/>
              <a:ext cx="7002002" cy="5196967"/>
              <a:chOff x="1017405" y="2693983"/>
              <a:chExt cx="6794664" cy="5043077"/>
            </a:xfrm>
          </p:grpSpPr>
          <p:grpSp>
            <p:nvGrpSpPr>
              <p:cNvPr id="45" name="Group 6"/>
              <p:cNvGrpSpPr/>
              <p:nvPr/>
            </p:nvGrpSpPr>
            <p:grpSpPr>
              <a:xfrm>
                <a:off x="1017405" y="2693983"/>
                <a:ext cx="6794664" cy="5043077"/>
                <a:chOff x="1017405" y="2693983"/>
                <a:chExt cx="6794664" cy="5043077"/>
              </a:xfrm>
            </p:grpSpPr>
            <p:sp>
              <p:nvSpPr>
                <p:cNvPr id="48" name="AutoShape 1"/>
                <p:cNvSpPr/>
                <p:nvPr/>
              </p:nvSpPr>
              <p:spPr bwMode="auto">
                <a:xfrm>
                  <a:off x="1017405" y="2693983"/>
                  <a:ext cx="6794664" cy="5043077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tx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49" name="Rectangle 2"/>
                <p:cNvSpPr/>
                <p:nvPr/>
              </p:nvSpPr>
              <p:spPr bwMode="auto">
                <a:xfrm>
                  <a:off x="1017405" y="3024940"/>
                  <a:ext cx="6794663" cy="315914"/>
                </a:xfrm>
                <a:prstGeom prst="rect">
                  <a:avLst/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0" name="AutoShape 3"/>
                <p:cNvSpPr/>
                <p:nvPr/>
              </p:nvSpPr>
              <p:spPr bwMode="auto">
                <a:xfrm>
                  <a:off x="2035351" y="2779230"/>
                  <a:ext cx="2717865" cy="561624"/>
                </a:xfrm>
                <a:prstGeom prst="roundRect">
                  <a:avLst>
                    <a:gd name="adj" fmla="val 11986"/>
                  </a:avLst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1" name="Oval 4"/>
                <p:cNvSpPr/>
                <p:nvPr/>
              </p:nvSpPr>
              <p:spPr bwMode="auto">
                <a:xfrm>
                  <a:off x="1137753" y="2814331"/>
                  <a:ext cx="103652" cy="95276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2" name="Oval 5"/>
                <p:cNvSpPr/>
                <p:nvPr/>
              </p:nvSpPr>
              <p:spPr bwMode="auto">
                <a:xfrm>
                  <a:off x="1307620" y="2814331"/>
                  <a:ext cx="103652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3" name="Oval 6"/>
                <p:cNvSpPr/>
                <p:nvPr/>
              </p:nvSpPr>
              <p:spPr bwMode="auto">
                <a:xfrm>
                  <a:off x="1477486" y="2814331"/>
                  <a:ext cx="103652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4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sp>
              <p:nvSpPr>
                <p:cNvPr id="55" name="Freeform 9"/>
                <p:cNvSpPr/>
                <p:nvPr/>
              </p:nvSpPr>
              <p:spPr bwMode="auto">
                <a:xfrm rot="18900000">
                  <a:off x="4580706" y="2849676"/>
                  <a:ext cx="99497" cy="99497"/>
                </a:xfrm>
                <a:custGeom>
                  <a:avLst/>
                  <a:gdLst>
                    <a:gd name="T0" fmla="*/ 42 w 64"/>
                    <a:gd name="T1" fmla="*/ 0 h 64"/>
                    <a:gd name="T2" fmla="*/ 21 w 64"/>
                    <a:gd name="T3" fmla="*/ 0 h 64"/>
                    <a:gd name="T4" fmla="*/ 21 w 64"/>
                    <a:gd name="T5" fmla="*/ 21 h 64"/>
                    <a:gd name="T6" fmla="*/ 0 w 64"/>
                    <a:gd name="T7" fmla="*/ 21 h 64"/>
                    <a:gd name="T8" fmla="*/ 0 w 64"/>
                    <a:gd name="T9" fmla="*/ 42 h 64"/>
                    <a:gd name="T10" fmla="*/ 21 w 64"/>
                    <a:gd name="T11" fmla="*/ 42 h 64"/>
                    <a:gd name="T12" fmla="*/ 21 w 64"/>
                    <a:gd name="T13" fmla="*/ 64 h 64"/>
                    <a:gd name="T14" fmla="*/ 42 w 64"/>
                    <a:gd name="T15" fmla="*/ 64 h 64"/>
                    <a:gd name="T16" fmla="*/ 42 w 64"/>
                    <a:gd name="T17" fmla="*/ 42 h 64"/>
                    <a:gd name="T18" fmla="*/ 64 w 64"/>
                    <a:gd name="T19" fmla="*/ 42 h 64"/>
                    <a:gd name="T20" fmla="*/ 64 w 64"/>
                    <a:gd name="T21" fmla="*/ 21 h 64"/>
                    <a:gd name="T22" fmla="*/ 42 w 64"/>
                    <a:gd name="T23" fmla="*/ 21 h 64"/>
                    <a:gd name="T24" fmla="*/ 42 w 64"/>
                    <a:gd name="T25" fmla="*/ 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4" h="64">
                      <a:moveTo>
                        <a:pt x="42" y="0"/>
                      </a:moveTo>
                      <a:lnTo>
                        <a:pt x="21" y="0"/>
                      </a:lnTo>
                      <a:lnTo>
                        <a:pt x="21" y="21"/>
                      </a:lnTo>
                      <a:lnTo>
                        <a:pt x="0" y="21"/>
                      </a:lnTo>
                      <a:lnTo>
                        <a:pt x="0" y="42"/>
                      </a:lnTo>
                      <a:lnTo>
                        <a:pt x="21" y="42"/>
                      </a:lnTo>
                      <a:lnTo>
                        <a:pt x="21" y="64"/>
                      </a:lnTo>
                      <a:lnTo>
                        <a:pt x="42" y="64"/>
                      </a:lnTo>
                      <a:lnTo>
                        <a:pt x="42" y="42"/>
                      </a:lnTo>
                      <a:lnTo>
                        <a:pt x="64" y="42"/>
                      </a:lnTo>
                      <a:lnTo>
                        <a:pt x="64" y="21"/>
                      </a:lnTo>
                      <a:lnTo>
                        <a:pt x="42" y="21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grpSp>
              <p:nvGrpSpPr>
                <p:cNvPr id="56" name="Group 19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59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0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1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2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3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4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5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6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7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57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58" name="Oval 6"/>
                <p:cNvSpPr/>
                <p:nvPr/>
              </p:nvSpPr>
              <p:spPr bwMode="auto">
                <a:xfrm>
                  <a:off x="1655635" y="2814331"/>
                  <a:ext cx="103652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46" name="TextBox 7"/>
              <p:cNvSpPr txBox="1"/>
              <p:nvPr/>
            </p:nvSpPr>
            <p:spPr>
              <a:xfrm>
                <a:off x="2385315" y="3098492"/>
                <a:ext cx="1919599" cy="19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solidFill>
                      <a:schemeClr val="bg1">
                        <a:lumMod val="65000"/>
                      </a:schemeClr>
                    </a:solidFill>
                  </a:rPr>
                  <a:t>www.deepshare.net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7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44" name="Rectangle 5"/>
            <p:cNvSpPr/>
            <p:nvPr/>
          </p:nvSpPr>
          <p:spPr>
            <a:xfrm>
              <a:off x="81816" y="2713070"/>
              <a:ext cx="6712880" cy="41449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2.png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单击此处编辑母版标题样式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4" name="内容占位符 17"/>
          <p:cNvSpPr txBox="1"/>
          <p:nvPr/>
        </p:nvSpPr>
        <p:spPr>
          <a:xfrm>
            <a:off x="479423" y="2133600"/>
            <a:ext cx="2911956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pc="200" baseline="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单击此处编辑母版文本样式</a:t>
            </a:r>
            <a:endParaRPr lang="zh-CN" altLang="en-US" spc="200" baseline="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Subtitle 2"/>
          <p:cNvSpPr txBox="1"/>
          <p:nvPr/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图片占位符 3"/>
          <p:cNvSpPr txBox="1"/>
          <p:nvPr/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单击图标添加图片</a:t>
            </a:r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6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5499" y="2060848"/>
            <a:ext cx="10781001" cy="175323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5400">
                <a:sym typeface="+mn-ea"/>
              </a:rPr>
              <a:t>Kaggle </a:t>
            </a:r>
            <a:r>
              <a:rPr lang="en-US" altLang="zh-CN" sz="4800">
                <a:sym typeface="+mn-ea"/>
              </a:rPr>
              <a:t>ISIC2024</a:t>
            </a:r>
            <a:r>
              <a:rPr sz="4800">
                <a:sym typeface="+mn-ea"/>
              </a:rPr>
              <a:t>图像分类</a:t>
            </a:r>
            <a:br>
              <a:rPr lang="en-US" altLang="zh-CN" sz="595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</a:br>
            <a:r>
              <a:rPr lang="en-US" altLang="zh-CN" sz="5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TabTransfomer</a:t>
            </a:r>
            <a:endParaRPr lang="en-US" altLang="zh-CN" sz="5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" name="Subtitle 2"/>
          <p:cNvSpPr txBox="1"/>
          <p:nvPr/>
        </p:nvSpPr>
        <p:spPr>
          <a:xfrm>
            <a:off x="648999" y="4264666"/>
            <a:ext cx="6156750" cy="478155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spc="13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导师：</a:t>
            </a:r>
            <a:r>
              <a:rPr lang="en-US" altLang="zh-CN" b="1" spc="13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William</a:t>
            </a:r>
            <a:endParaRPr lang="en-US" altLang="zh-CN" b="1" spc="13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98780" y="296545"/>
            <a:ext cx="13317220" cy="71088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207972" y="0"/>
            <a:ext cx="11984028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36945" y="-31230"/>
            <a:ext cx="12228513" cy="6858000"/>
          </a:xfrm>
          <a:prstGeom prst="rect">
            <a:avLst/>
          </a:prstGeom>
          <a:gradFill flip="none" rotWithShape="1">
            <a:gsLst>
              <a:gs pos="0">
                <a:srgbClr val="002060">
                  <a:alpha val="29000"/>
                </a:srgbClr>
              </a:gs>
              <a:gs pos="26000">
                <a:srgbClr val="001133">
                  <a:alpha val="69000"/>
                  <a:lumMod val="45000"/>
                </a:srgbClr>
              </a:gs>
              <a:gs pos="70000">
                <a:srgbClr val="00040A">
                  <a:alpha val="91000"/>
                </a:srgbClr>
              </a:gs>
              <a:gs pos="100000">
                <a:schemeClr val="tx1">
                  <a:lumMod val="89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 idx="4294967295"/>
          </p:nvPr>
        </p:nvSpPr>
        <p:spPr>
          <a:xfrm>
            <a:off x="479425" y="1962751"/>
            <a:ext cx="11338560" cy="226117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我承诺：</a:t>
            </a:r>
            <a:br>
              <a:rPr lang="en-US" altLang="zh-CN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周努力上</a:t>
            </a:r>
            <a:r>
              <a:rPr lang="en-US" altLang="zh-CN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TOP100</a:t>
            </a:r>
            <a:r>
              <a:rPr lang="zh-CN" altLang="en-US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36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479425" y="999689"/>
            <a:ext cx="7808232" cy="5909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pc="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请让我们一起立一个</a:t>
            </a:r>
            <a:r>
              <a:rPr lang="en-US" altLang="zh-CN" spc="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flag</a:t>
            </a:r>
            <a:r>
              <a:rPr lang="zh-CN" altLang="en-US" spc="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pc="6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l09dy0q50og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00" y="4869180"/>
            <a:ext cx="1213485" cy="1206500"/>
          </a:xfrm>
          <a:prstGeom prst="rect">
            <a:avLst/>
          </a:prstGeom>
        </p:spPr>
      </p:pic>
      <p:sp>
        <p:nvSpPr>
          <p:cNvPr id="11" name="Subtitle 2"/>
          <p:cNvSpPr txBox="1"/>
          <p:nvPr/>
        </p:nvSpPr>
        <p:spPr>
          <a:xfrm>
            <a:off x="9479915" y="6165215"/>
            <a:ext cx="3504565" cy="661670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 spc="130" dirty="0">
                <a:solidFill>
                  <a:schemeClr val="accent4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加墩墩小享</a:t>
            </a:r>
            <a:endParaRPr lang="en-US" altLang="zh-CN" sz="1600" b="1" spc="130" dirty="0">
              <a:solidFill>
                <a:schemeClr val="accent4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/>
            <a:r>
              <a:rPr lang="en-US" altLang="zh-CN" sz="1600" b="1" spc="130" dirty="0">
                <a:solidFill>
                  <a:schemeClr val="accent4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领取baseline</a:t>
            </a:r>
            <a:endParaRPr lang="en-US" altLang="zh-CN" sz="1600" b="1" spc="130" dirty="0">
              <a:solidFill>
                <a:schemeClr val="accent4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2"/>
          </p:nvPr>
        </p:nvSpPr>
        <p:spPr>
          <a:xfrm>
            <a:off x="3262563" y="2343709"/>
            <a:ext cx="5955631" cy="497957"/>
          </a:xfrm>
        </p:spPr>
        <p:txBody>
          <a:bodyPr/>
          <a:lstStyle/>
          <a:p>
            <a:r>
              <a:rPr lang="zh-CN" altLang="en-US" sz="2400" b="1" spc="600" dirty="0">
                <a:solidFill>
                  <a:srgbClr val="FFC000"/>
                </a:solidFill>
              </a:rPr>
              <a:t>再小的细节，也值得被认真对待</a:t>
            </a:r>
            <a:endParaRPr lang="zh-CN" altLang="en-US" sz="2400" b="1" spc="600" dirty="0">
              <a:solidFill>
                <a:srgbClr val="FFC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11188"/>
            <a:ext cx="6786563" cy="5905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结语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0255169" y="2159043"/>
            <a:ext cx="711710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indent="0" algn="ctr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8660524" y="1817397"/>
            <a:ext cx="1716752" cy="17167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859729" y="3164817"/>
            <a:ext cx="285526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</a:rPr>
              <a:t>service@deepshare.net.</a:t>
            </a:r>
            <a:r>
              <a:rPr lang="en-US" altLang="zh-CN" dirty="0"/>
              <a:t>net</a:t>
            </a:r>
            <a:endParaRPr lang="zh-CN" altLang="en-US"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3430922" y="1108772"/>
            <a:ext cx="5870447" cy="1096067"/>
            <a:chOff x="3769988" y="2446506"/>
            <a:chExt cx="5870447" cy="1096067"/>
          </a:xfrm>
        </p:grpSpPr>
        <p:sp>
          <p:nvSpPr>
            <p:cNvPr id="21" name="文本占位符 2"/>
            <p:cNvSpPr txBox="1"/>
            <p:nvPr/>
          </p:nvSpPr>
          <p:spPr>
            <a:xfrm>
              <a:off x="4157590" y="2929400"/>
              <a:ext cx="5482845" cy="61317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800" kern="120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Attention</a:t>
              </a:r>
              <a:r>
                <a:rPr lang="zh-CN" altLang="en-US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机制</a:t>
              </a:r>
              <a:endParaRPr lang="zh-CN" altLang="en-US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3769988" y="2446506"/>
              <a:ext cx="514132" cy="836837"/>
              <a:chOff x="3576096" y="2699802"/>
              <a:chExt cx="514132" cy="836837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3576096" y="2699802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rgbClr val="C89868"/>
                    </a:solidFill>
                    <a:latin typeface="黑体" panose="02010609060101010101" charset="-122"/>
                    <a:ea typeface="黑体" panose="02010609060101010101" charset="-122"/>
                  </a:rPr>
                  <a:t>1</a:t>
                </a:r>
                <a:endParaRPr lang="zh-CN" altLang="en-US" sz="4400" dirty="0">
                  <a:solidFill>
                    <a:srgbClr val="C89868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24" name="直接连接符 23"/>
              <p:cNvCxnSpPr/>
              <p:nvPr/>
            </p:nvCxnSpPr>
            <p:spPr>
              <a:xfrm flipH="1">
                <a:off x="3818806" y="3101101"/>
                <a:ext cx="271422" cy="435538"/>
              </a:xfrm>
              <a:prstGeom prst="line">
                <a:avLst/>
              </a:prstGeom>
              <a:ln w="19050">
                <a:solidFill>
                  <a:srgbClr val="C89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" name="组合 40"/>
          <p:cNvGrpSpPr/>
          <p:nvPr/>
        </p:nvGrpSpPr>
        <p:grpSpPr>
          <a:xfrm>
            <a:off x="3430922" y="2378131"/>
            <a:ext cx="5870447" cy="1096067"/>
            <a:chOff x="3769988" y="2446506"/>
            <a:chExt cx="5870447" cy="1096067"/>
          </a:xfrm>
        </p:grpSpPr>
        <p:sp>
          <p:nvSpPr>
            <p:cNvPr id="42" name="文本占位符 2"/>
            <p:cNvSpPr txBox="1"/>
            <p:nvPr/>
          </p:nvSpPr>
          <p:spPr>
            <a:xfrm>
              <a:off x="4157590" y="2929400"/>
              <a:ext cx="5482845" cy="61317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800" kern="120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TabTransformer</a:t>
              </a:r>
              <a:endParaRPr lang="en-US" alt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3769988" y="2446506"/>
              <a:ext cx="514132" cy="836837"/>
              <a:chOff x="3576096" y="2699802"/>
              <a:chExt cx="514132" cy="836837"/>
            </a:xfrm>
          </p:grpSpPr>
          <p:sp>
            <p:nvSpPr>
              <p:cNvPr id="44" name="文本框 43"/>
              <p:cNvSpPr txBox="1"/>
              <p:nvPr/>
            </p:nvSpPr>
            <p:spPr>
              <a:xfrm>
                <a:off x="3576096" y="2699802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rgbClr val="C89868"/>
                    </a:solidFill>
                    <a:latin typeface="黑体" panose="02010609060101010101" charset="-122"/>
                    <a:ea typeface="黑体" panose="02010609060101010101" charset="-122"/>
                  </a:rPr>
                  <a:t>2</a:t>
                </a:r>
                <a:endParaRPr lang="zh-CN" altLang="en-US" sz="4400" dirty="0">
                  <a:solidFill>
                    <a:srgbClr val="C89868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 flipH="1">
                <a:off x="3818806" y="3101101"/>
                <a:ext cx="271422" cy="435538"/>
              </a:xfrm>
              <a:prstGeom prst="line">
                <a:avLst/>
              </a:prstGeom>
              <a:ln w="19050">
                <a:solidFill>
                  <a:srgbClr val="C89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组合 11"/>
          <p:cNvGrpSpPr/>
          <p:nvPr/>
        </p:nvGrpSpPr>
        <p:grpSpPr>
          <a:xfrm>
            <a:off x="3430922" y="3628499"/>
            <a:ext cx="5870447" cy="1096067"/>
            <a:chOff x="3769988" y="2446506"/>
            <a:chExt cx="5870447" cy="1096067"/>
          </a:xfrm>
        </p:grpSpPr>
        <p:sp>
          <p:nvSpPr>
            <p:cNvPr id="13" name="文本占位符 2"/>
            <p:cNvSpPr txBox="1"/>
            <p:nvPr/>
          </p:nvSpPr>
          <p:spPr>
            <a:xfrm>
              <a:off x="4157590" y="2929400"/>
              <a:ext cx="5482845" cy="61317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800" kern="120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Q&amp;A</a:t>
              </a:r>
              <a:endParaRPr lang="en-US" alt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3769988" y="2446506"/>
              <a:ext cx="514132" cy="836837"/>
              <a:chOff x="3576096" y="2699802"/>
              <a:chExt cx="514132" cy="836837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3576096" y="2699802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rgbClr val="C89868"/>
                    </a:solidFill>
                    <a:latin typeface="黑体" panose="02010609060101010101" charset="-122"/>
                    <a:ea typeface="黑体" panose="02010609060101010101" charset="-122"/>
                  </a:rPr>
                  <a:t>3</a:t>
                </a:r>
                <a:endParaRPr lang="zh-CN" altLang="en-US" sz="4400" dirty="0">
                  <a:solidFill>
                    <a:srgbClr val="C89868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16" name="直接连接符 15"/>
              <p:cNvCxnSpPr/>
              <p:nvPr/>
            </p:nvCxnSpPr>
            <p:spPr>
              <a:xfrm flipH="1">
                <a:off x="3818806" y="3101101"/>
                <a:ext cx="271422" cy="435538"/>
              </a:xfrm>
              <a:prstGeom prst="line">
                <a:avLst/>
              </a:prstGeom>
              <a:ln w="19050">
                <a:solidFill>
                  <a:srgbClr val="C89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Attention </a:t>
            </a:r>
            <a:r>
              <a:rPr dirty="0"/>
              <a:t>机制</a:t>
            </a:r>
            <a:endParaRPr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2"/>
            <a:ext cx="11233152" cy="3926205"/>
          </a:xfrm>
        </p:spPr>
        <p:txBody>
          <a:bodyPr/>
          <a:lstStyle/>
          <a:p>
            <a:pPr>
              <a:buFont typeface="Wingdings" panose="05000000000000000000" pitchFamily="2" charset="2"/>
            </a:pPr>
            <a:r>
              <a:rPr lang="zh-CN" altLang="en-US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目标</a:t>
            </a:r>
            <a:r>
              <a:rPr lang="zh-CN" altLang="en-US" sz="18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：</a:t>
            </a:r>
            <a:r>
              <a:rPr lang="zh-CN" altLang="en-US" sz="1800" spc="130" dirty="0">
                <a:solidFill>
                  <a:schemeClr val="bg1"/>
                </a:solidFill>
              </a:rPr>
              <a:t>首先在</a:t>
            </a:r>
            <a:r>
              <a:rPr lang="en-US" altLang="zh-CN" sz="1800" spc="130" dirty="0">
                <a:solidFill>
                  <a:schemeClr val="bg1"/>
                </a:solidFill>
              </a:rPr>
              <a:t>nlp</a:t>
            </a:r>
            <a:r>
              <a:rPr lang="zh-CN" altLang="en-US" sz="1800" spc="130" dirty="0">
                <a:solidFill>
                  <a:schemeClr val="bg1"/>
                </a:solidFill>
              </a:rPr>
              <a:t>场景中使用，是为了更好的利用</a:t>
            </a:r>
            <a:r>
              <a:rPr lang="en-US" altLang="zh-CN" sz="1800" spc="130" dirty="0">
                <a:solidFill>
                  <a:schemeClr val="bg1"/>
                </a:solidFill>
              </a:rPr>
              <a:t>lstm</a:t>
            </a:r>
            <a:r>
              <a:rPr lang="zh-CN" altLang="en-US" sz="1800" spc="130" dirty="0">
                <a:solidFill>
                  <a:schemeClr val="bg1"/>
                </a:solidFill>
              </a:rPr>
              <a:t>模型中的中间信息</a:t>
            </a:r>
            <a:endParaRPr lang="zh-CN" altLang="en-US" sz="1800" spc="130" dirty="0">
              <a:solidFill>
                <a:schemeClr val="bg1"/>
              </a:solidFill>
            </a:endParaRPr>
          </a:p>
          <a:p>
            <a:pPr algn="just">
              <a:buFont typeface="Wingdings" panose="05000000000000000000" pitchFamily="2" charset="2"/>
            </a:pPr>
            <a:r>
              <a:rPr lang="zh-CN" altLang="en-US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步骤：</a:t>
            </a:r>
            <a:endParaRPr lang="zh-CN" altLang="en-US" spc="13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1. query </a:t>
            </a:r>
            <a:r>
              <a:rPr lang="zh-CN" altLang="en-US" sz="1800" spc="130" dirty="0">
                <a:solidFill>
                  <a:schemeClr val="bg1"/>
                </a:solidFill>
              </a:rPr>
              <a:t>向量分别和</a:t>
            </a:r>
            <a:r>
              <a:rPr lang="en-US" altLang="zh-CN" sz="1800" spc="130" dirty="0">
                <a:solidFill>
                  <a:schemeClr val="bg1"/>
                </a:solidFill>
              </a:rPr>
              <a:t> key1 -- key4</a:t>
            </a:r>
            <a:r>
              <a:rPr lang="zh-CN" altLang="en-US" sz="1800" spc="130" dirty="0">
                <a:solidFill>
                  <a:schemeClr val="bg1"/>
                </a:solidFill>
              </a:rPr>
              <a:t>向量</a:t>
            </a:r>
            <a:endParaRPr lang="zh-CN" altLang="en-US" sz="1800" spc="130" dirty="0">
              <a:solidFill>
                <a:schemeClr val="bg1"/>
              </a:solidFill>
            </a:endParaRPr>
          </a:p>
          <a:p>
            <a:r>
              <a:rPr lang="zh-CN" altLang="en-US" sz="1800" spc="130" dirty="0">
                <a:solidFill>
                  <a:schemeClr val="bg1"/>
                </a:solidFill>
              </a:rPr>
              <a:t>做点击生成一个标量</a:t>
            </a:r>
            <a:r>
              <a:rPr lang="en-US" altLang="zh-CN" sz="1800" spc="130" dirty="0">
                <a:solidFill>
                  <a:schemeClr val="bg1"/>
                </a:solidFill>
              </a:rPr>
              <a:t>m1</a:t>
            </a:r>
            <a:r>
              <a:rPr lang="zh-CN" altLang="en-US" sz="1800" spc="130" dirty="0">
                <a:solidFill>
                  <a:schemeClr val="bg1"/>
                </a:solidFill>
              </a:rPr>
              <a:t>，</a:t>
            </a:r>
            <a:r>
              <a:rPr lang="en-US" altLang="zh-CN" sz="1800" spc="130" dirty="0">
                <a:solidFill>
                  <a:schemeClr val="bg1"/>
                </a:solidFill>
              </a:rPr>
              <a:t>m2</a:t>
            </a:r>
            <a:r>
              <a:rPr lang="zh-CN" altLang="en-US" sz="1800" spc="130" dirty="0">
                <a:solidFill>
                  <a:schemeClr val="bg1"/>
                </a:solidFill>
              </a:rPr>
              <a:t>，</a:t>
            </a:r>
            <a:r>
              <a:rPr lang="en-US" altLang="zh-CN" sz="1800" spc="130" dirty="0">
                <a:solidFill>
                  <a:schemeClr val="bg1"/>
                </a:solidFill>
              </a:rPr>
              <a:t> m3</a:t>
            </a:r>
            <a:r>
              <a:rPr lang="zh-CN" altLang="en-US" sz="1800" spc="130" dirty="0">
                <a:solidFill>
                  <a:schemeClr val="bg1"/>
                </a:solidFill>
              </a:rPr>
              <a:t>，</a:t>
            </a:r>
            <a:r>
              <a:rPr lang="en-US" altLang="zh-CN" sz="1800" spc="130" dirty="0">
                <a:solidFill>
                  <a:schemeClr val="bg1"/>
                </a:solidFill>
              </a:rPr>
              <a:t>m4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2. m1-m4 </a:t>
            </a:r>
            <a:r>
              <a:rPr lang="zh-CN" altLang="en-US" sz="1800" spc="130" dirty="0">
                <a:solidFill>
                  <a:schemeClr val="bg1"/>
                </a:solidFill>
              </a:rPr>
              <a:t>输入到</a:t>
            </a:r>
            <a:r>
              <a:rPr lang="en-US" altLang="zh-CN" sz="1800" spc="130" dirty="0">
                <a:solidFill>
                  <a:schemeClr val="bg1"/>
                </a:solidFill>
              </a:rPr>
              <a:t>softmax</a:t>
            </a:r>
            <a:r>
              <a:rPr lang="zh-CN" altLang="en-US" sz="1800" spc="130" dirty="0">
                <a:solidFill>
                  <a:schemeClr val="bg1"/>
                </a:solidFill>
              </a:rPr>
              <a:t>进行归一化</a:t>
            </a:r>
            <a:endParaRPr lang="zh-CN" altLang="en-US" sz="1800" spc="130" dirty="0">
              <a:solidFill>
                <a:schemeClr val="bg1"/>
              </a:solidFill>
            </a:endParaRPr>
          </a:p>
          <a:p>
            <a:r>
              <a:rPr lang="zh-CN" altLang="en-US" sz="1800" spc="130" dirty="0">
                <a:solidFill>
                  <a:schemeClr val="bg1"/>
                </a:solidFill>
              </a:rPr>
              <a:t>生成</a:t>
            </a:r>
            <a:r>
              <a:rPr lang="en-US" altLang="zh-CN" sz="1800" spc="130" dirty="0">
                <a:solidFill>
                  <a:schemeClr val="bg1"/>
                </a:solidFill>
              </a:rPr>
              <a:t>attetion weight a1 -- a4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3.attention weight</a:t>
            </a:r>
            <a:r>
              <a:rPr lang="zh-CN" altLang="en-US" sz="1800" spc="130" dirty="0">
                <a:solidFill>
                  <a:schemeClr val="bg1"/>
                </a:solidFill>
              </a:rPr>
              <a:t>分别与</a:t>
            </a:r>
            <a:r>
              <a:rPr lang="en-US" altLang="zh-CN" sz="1800" spc="130" dirty="0">
                <a:solidFill>
                  <a:schemeClr val="bg1"/>
                </a:solidFill>
              </a:rPr>
              <a:t>keys</a:t>
            </a:r>
            <a:r>
              <a:rPr lang="zh-CN" altLang="en-US" sz="1800" spc="130" dirty="0">
                <a:solidFill>
                  <a:schemeClr val="bg1"/>
                </a:solidFill>
              </a:rPr>
              <a:t>相乘</a:t>
            </a:r>
            <a:endParaRPr lang="zh-CN" altLang="en-US" sz="1800" spc="130" dirty="0">
              <a:solidFill>
                <a:schemeClr val="bg1"/>
              </a:solidFill>
            </a:endParaRPr>
          </a:p>
          <a:p>
            <a:r>
              <a:rPr lang="zh-CN" altLang="en-US" sz="1800" spc="130" dirty="0">
                <a:solidFill>
                  <a:schemeClr val="bg1"/>
                </a:solidFill>
              </a:rPr>
              <a:t>得到，再相加得到</a:t>
            </a:r>
            <a:r>
              <a:rPr lang="en-US" altLang="zh-CN" sz="1800" spc="130" dirty="0">
                <a:solidFill>
                  <a:schemeClr val="bg1"/>
                </a:solidFill>
              </a:rPr>
              <a:t>contextual vector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endParaRPr lang="en-US" altLang="zh-CN" sz="1800" spc="130" dirty="0">
              <a:solidFill>
                <a:schemeClr val="bg1"/>
              </a:solidFill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Attention mechanism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0655" y="2492375"/>
            <a:ext cx="6791325" cy="32670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>
                <a:sym typeface="+mn-ea"/>
              </a:rPr>
              <a:t>Attention </a:t>
            </a:r>
            <a:r>
              <a:rPr>
                <a:sym typeface="+mn-ea"/>
              </a:rPr>
              <a:t>机制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2"/>
            <a:ext cx="11233152" cy="4062095"/>
          </a:xfrm>
        </p:spPr>
        <p:txBody>
          <a:bodyPr/>
          <a:lstStyle/>
          <a:p>
            <a:pPr>
              <a:buFont typeface="Wingdings" panose="05000000000000000000" pitchFamily="2" charset="2"/>
            </a:pPr>
            <a:r>
              <a:rPr lang="zh-CN" altLang="en-US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目标</a:t>
            </a:r>
            <a:r>
              <a:rPr lang="zh-CN" altLang="en-US" sz="18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：</a:t>
            </a:r>
            <a:endParaRPr lang="zh-CN" altLang="en-US" sz="1800" spc="13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</a:rPr>
              <a:t>利用注意力机制来“动态”地生成不同连接的权重，</a:t>
            </a:r>
            <a:endParaRPr lang="zh-CN" altLang="en-US" sz="180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</a:rPr>
              <a:t>从而处理变长的信息序列。</a:t>
            </a:r>
            <a:endParaRPr lang="zh-CN" altLang="en-US" sz="180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z="180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20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步骤：</a:t>
            </a:r>
            <a:endParaRPr lang="zh-CN" altLang="en-US" sz="2000" spc="13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z="2000" spc="13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z="2000" spc="13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z="2000" spc="13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pc="130" dirty="0">
              <a:solidFill>
                <a:schemeClr val="accent4">
                  <a:lumMod val="60000"/>
                  <a:lumOff val="40000"/>
                </a:schemeClr>
              </a:solidFill>
              <a:sym typeface="+mn-ea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sym typeface="+mn-ea"/>
              </a:rPr>
              <a:t>Attention mechanism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836410" y="1275715"/>
            <a:ext cx="4884420" cy="54038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" y="4869180"/>
            <a:ext cx="6115050" cy="9810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>
                <a:sym typeface="+mn-ea"/>
              </a:rPr>
              <a:t>Attention </a:t>
            </a:r>
            <a:r>
              <a:rPr>
                <a:sym typeface="+mn-ea"/>
              </a:rPr>
              <a:t>机制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2"/>
            <a:ext cx="11233152" cy="4631055"/>
          </a:xfrm>
        </p:spPr>
        <p:txBody>
          <a:bodyPr/>
          <a:lstStyle/>
          <a:p>
            <a:pPr>
              <a:buFont typeface="Wingdings" panose="05000000000000000000" pitchFamily="2" charset="2"/>
            </a:pPr>
            <a:r>
              <a:rPr lang="zh-CN" altLang="en-US" sz="20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组成部分：</a:t>
            </a:r>
            <a:endParaRPr lang="zh-CN" altLang="en-US" sz="2000" spc="13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spc="130" dirty="0">
                <a:solidFill>
                  <a:schemeClr val="bg1"/>
                </a:solidFill>
              </a:rPr>
              <a:t>Linear layers.</a:t>
            </a:r>
            <a:endParaRPr lang="zh-CN" altLang="en-US" sz="2000" spc="13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spc="130" dirty="0">
                <a:solidFill>
                  <a:schemeClr val="bg1"/>
                </a:solidFill>
              </a:rPr>
              <a:t>Scaled dot-product attention.</a:t>
            </a:r>
            <a:endParaRPr lang="zh-CN" altLang="en-US" sz="2000" spc="13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spc="130" dirty="0">
                <a:solidFill>
                  <a:schemeClr val="bg1"/>
                </a:solidFill>
              </a:rPr>
              <a:t>Final linear layer</a:t>
            </a:r>
            <a:endParaRPr lang="zh-CN" altLang="en-US" sz="2000" spc="13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</a:pPr>
            <a:endParaRPr lang="zh-CN" altLang="en-US" sz="2000" spc="13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</a:pPr>
            <a:r>
              <a:rPr lang="en-US" altLang="zh-CN" sz="2000" spc="130" dirty="0">
                <a:solidFill>
                  <a:schemeClr val="bg1"/>
                </a:solidFill>
              </a:rPr>
              <a:t>q k v </a:t>
            </a:r>
            <a:r>
              <a:rPr lang="zh-CN" altLang="en-US" sz="2000" spc="130" dirty="0">
                <a:solidFill>
                  <a:schemeClr val="bg1"/>
                </a:solidFill>
              </a:rPr>
              <a:t>都是类目特征经过</a:t>
            </a:r>
            <a:r>
              <a:rPr lang="en-US" altLang="zh-CN" sz="2000" spc="130" dirty="0">
                <a:solidFill>
                  <a:schemeClr val="bg1"/>
                </a:solidFill>
              </a:rPr>
              <a:t>embedding </a:t>
            </a:r>
            <a:r>
              <a:rPr lang="zh-CN" altLang="en-US" sz="2000" spc="130" dirty="0">
                <a:solidFill>
                  <a:schemeClr val="bg1"/>
                </a:solidFill>
              </a:rPr>
              <a:t>编码后</a:t>
            </a:r>
            <a:endParaRPr lang="zh-CN" altLang="en-US" sz="2000" spc="13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</a:pPr>
            <a:r>
              <a:rPr lang="zh-CN" altLang="en-US" sz="2000" spc="130" dirty="0">
                <a:solidFill>
                  <a:schemeClr val="bg1"/>
                </a:solidFill>
              </a:rPr>
              <a:t>的向量</a:t>
            </a:r>
            <a:endParaRPr lang="en-US" altLang="zh-CN" sz="2000" spc="13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</a:pPr>
            <a:r>
              <a:rPr lang="en-US" altLang="zh-CN" sz="2000" spc="130" dirty="0">
                <a:solidFill>
                  <a:schemeClr val="bg1"/>
                </a:solidFill>
              </a:rPr>
              <a:t>linear</a:t>
            </a:r>
            <a:r>
              <a:rPr lang="zh-CN" altLang="en-US" sz="2000" spc="130" dirty="0">
                <a:solidFill>
                  <a:schemeClr val="bg1"/>
                </a:solidFill>
              </a:rPr>
              <a:t>层的作用就是将</a:t>
            </a:r>
            <a:r>
              <a:rPr lang="en-US" altLang="zh-CN" sz="2000" spc="130" dirty="0">
                <a:solidFill>
                  <a:schemeClr val="bg1"/>
                </a:solidFill>
              </a:rPr>
              <a:t>qkv</a:t>
            </a:r>
            <a:r>
              <a:rPr lang="zh-CN" altLang="en-US" sz="2000" spc="130" dirty="0">
                <a:solidFill>
                  <a:schemeClr val="bg1"/>
                </a:solidFill>
              </a:rPr>
              <a:t>乘以对应的</a:t>
            </a:r>
            <a:r>
              <a:rPr lang="en-US" altLang="zh-CN" sz="2000" spc="130" dirty="0">
                <a:solidFill>
                  <a:schemeClr val="bg1"/>
                </a:solidFill>
              </a:rPr>
              <a:t>Wq Wk</a:t>
            </a:r>
            <a:endParaRPr lang="en-US" altLang="zh-CN" sz="2000" spc="13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</a:pPr>
            <a:r>
              <a:rPr lang="en-US" altLang="zh-CN" sz="2000" spc="130" dirty="0">
                <a:solidFill>
                  <a:schemeClr val="bg1"/>
                </a:solidFill>
              </a:rPr>
              <a:t>Wv</a:t>
            </a:r>
            <a:r>
              <a:rPr lang="zh-CN" altLang="en-US" sz="2000" spc="130" dirty="0">
                <a:solidFill>
                  <a:schemeClr val="bg1"/>
                </a:solidFill>
              </a:rPr>
              <a:t>，为了拟合不同的特征空间，然后还有个分</a:t>
            </a:r>
            <a:endParaRPr lang="zh-CN" altLang="en-US" sz="2000" spc="13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</a:pPr>
            <a:r>
              <a:rPr lang="zh-CN" altLang="en-US" sz="2000" spc="130" dirty="0">
                <a:solidFill>
                  <a:schemeClr val="bg1"/>
                </a:solidFill>
              </a:rPr>
              <a:t>头的操作，这个是模仿</a:t>
            </a:r>
            <a:r>
              <a:rPr lang="en-US" altLang="zh-CN" sz="2000" spc="130" dirty="0">
                <a:solidFill>
                  <a:schemeClr val="bg1"/>
                </a:solidFill>
              </a:rPr>
              <a:t>cnn</a:t>
            </a:r>
            <a:r>
              <a:rPr lang="zh-CN" altLang="en-US" sz="2000" spc="130" dirty="0">
                <a:solidFill>
                  <a:schemeClr val="bg1"/>
                </a:solidFill>
              </a:rPr>
              <a:t>中不同</a:t>
            </a:r>
            <a:r>
              <a:rPr lang="en-US" altLang="zh-CN" sz="2000" spc="130" dirty="0">
                <a:solidFill>
                  <a:schemeClr val="bg1"/>
                </a:solidFill>
              </a:rPr>
              <a:t>chanel</a:t>
            </a:r>
            <a:r>
              <a:rPr lang="zh-CN" altLang="en-US" sz="2000" spc="130" dirty="0">
                <a:solidFill>
                  <a:schemeClr val="bg1"/>
                </a:solidFill>
              </a:rPr>
              <a:t>通道</a:t>
            </a:r>
            <a:endParaRPr lang="zh-CN" altLang="en-US" sz="2000" spc="130" dirty="0">
              <a:solidFill>
                <a:schemeClr val="bg1"/>
              </a:solidFill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sym typeface="+mn-ea"/>
              </a:rPr>
              <a:t>Multi-head attention</a:t>
            </a:r>
            <a:endParaRPr lang="en-US" altLang="zh-CN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8390" y="1268730"/>
            <a:ext cx="5743575" cy="52006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>
                <a:sym typeface="+mn-ea"/>
              </a:rPr>
              <a:t>Attention </a:t>
            </a:r>
            <a:r>
              <a:rPr>
                <a:sym typeface="+mn-ea"/>
              </a:rPr>
              <a:t>机制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2"/>
            <a:ext cx="11233152" cy="3196590"/>
          </a:xfrm>
        </p:spPr>
        <p:txBody>
          <a:bodyPr/>
          <a:lstStyle/>
          <a:p>
            <a:pPr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Point wise feed forward network</a:t>
            </a:r>
            <a:endParaRPr lang="zh-CN" altLang="en-US" sz="1800" spc="13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2000" spc="130" dirty="0">
                <a:solidFill>
                  <a:schemeClr val="bg1"/>
                </a:solidFill>
              </a:rPr>
              <a:t>模型结构：</a:t>
            </a:r>
            <a:endParaRPr lang="zh-CN" altLang="en-US" sz="200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2000" spc="130" dirty="0">
                <a:solidFill>
                  <a:schemeClr val="bg1"/>
                </a:solidFill>
              </a:rPr>
              <a:t>两层全链接中间用</a:t>
            </a:r>
            <a:r>
              <a:rPr lang="en-US" altLang="zh-CN" sz="2000" spc="130" dirty="0">
                <a:solidFill>
                  <a:schemeClr val="bg1"/>
                </a:solidFill>
              </a:rPr>
              <a:t>relu</a:t>
            </a:r>
            <a:r>
              <a:rPr lang="zh-CN" altLang="en-US" sz="2000" spc="130" dirty="0">
                <a:solidFill>
                  <a:schemeClr val="bg1"/>
                </a:solidFill>
              </a:rPr>
              <a:t>函数链接</a:t>
            </a:r>
            <a:endParaRPr lang="zh-CN" altLang="en-US" sz="200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z="2000" spc="13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z="2000" spc="13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z="2000" spc="13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pc="130" dirty="0">
              <a:solidFill>
                <a:schemeClr val="accent4">
                  <a:lumMod val="60000"/>
                  <a:lumOff val="40000"/>
                </a:schemeClr>
              </a:solidFill>
              <a:sym typeface="+mn-ea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sym typeface="+mn-ea"/>
              </a:rPr>
              <a:t>Attention mechanism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44335" y="2708910"/>
            <a:ext cx="3810000" cy="28289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1087755"/>
          </a:xfrm>
        </p:spPr>
        <p:txBody>
          <a:bodyPr/>
          <a:lstStyle/>
          <a:p>
            <a:r>
              <a:rPr lang="en-US" altLang="zh-CN" dirty="0"/>
              <a:t>2 </a:t>
            </a:r>
            <a:r>
              <a:rPr lang="en-US" altLang="zh-CN" spc="130">
                <a:solidFill>
                  <a:schemeClr val="bg1"/>
                </a:solidFill>
                <a:sym typeface="+mn-ea"/>
              </a:rPr>
              <a:t>TabTransformer</a:t>
            </a:r>
            <a:br>
              <a:rPr lang="en-US" alt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</a:br>
            <a:endParaRPr lang="en-US" altLang="zh-CN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79423" y="1754039"/>
            <a:ext cx="11233152" cy="5181600"/>
          </a:xfrm>
        </p:spPr>
        <p:txBody>
          <a:bodyPr/>
          <a:lstStyle/>
          <a:p>
            <a:pPr>
              <a:buFont typeface="Wingdings" panose="05000000000000000000" pitchFamily="2" charset="2"/>
            </a:pPr>
            <a:r>
              <a:rPr 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模型结构：</a:t>
            </a:r>
            <a:endParaRPr lang="zh-CN"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1. Column embedding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所以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categorical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类型</a:t>
            </a:r>
            <a:endParaRPr lang="zh-CN" altLang="en-US"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的特征经过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embedding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层编码变成高纬度稠密向量</a:t>
            </a:r>
            <a:endParaRPr lang="zh-CN" altLang="en-US"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2.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所以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categorical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经过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embedding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层编码后，</a:t>
            </a:r>
            <a:endParaRPr lang="zh-CN" altLang="en-US"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再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point-wise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的相加起来</a:t>
            </a:r>
            <a:endParaRPr lang="zh-CN" altLang="en-US"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3.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步骤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得到的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embedding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经过Transformer结构</a:t>
            </a:r>
            <a:endParaRPr lang="zh-CN" altLang="en-US"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4.categorical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的contextual embeddings 和</a:t>
            </a:r>
            <a:endParaRPr lang="zh-CN" altLang="en-US"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numerical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直接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concatenate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起来过一个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mlp</a:t>
            </a:r>
            <a:endParaRPr lang="en-US" altLang="zh-CN"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4.softmax 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或者是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sigmoid 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放在模型最后</a:t>
            </a:r>
            <a:endParaRPr lang="zh-CN" altLang="en-US"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endParaRPr lang="zh-CN" altLang="en-US"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https://arxiv.org/pdf/2012.06678.pdf</a:t>
            </a:r>
            <a:endParaRPr lang="zh-CN" altLang="en-US"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endParaRPr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5" y="1275715"/>
            <a:ext cx="6222365" cy="368300"/>
          </a:xfrm>
        </p:spPr>
        <p:txBody>
          <a:bodyPr wrap="square"/>
          <a:lstStyle/>
          <a:p>
            <a:r>
              <a:rPr lang="en-US" alt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TabTransformer </a:t>
            </a:r>
            <a:r>
              <a:rPr lang="en-US" altLang="zh-CN" dirty="0">
                <a:solidFill>
                  <a:schemeClr val="bg1"/>
                </a:solidFill>
              </a:rPr>
              <a:t>model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37505" y="1180465"/>
            <a:ext cx="6534150" cy="558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1087755"/>
          </a:xfrm>
        </p:spPr>
        <p:txBody>
          <a:bodyPr/>
          <a:lstStyle/>
          <a:p>
            <a:r>
              <a:rPr lang="en-US" altLang="zh-CN" dirty="0"/>
              <a:t>2 </a:t>
            </a:r>
            <a:r>
              <a:rPr lang="en-US" altLang="zh-CN" spc="130">
                <a:solidFill>
                  <a:schemeClr val="bg1"/>
                </a:solidFill>
                <a:sym typeface="+mn-ea"/>
              </a:rPr>
              <a:t>TabTransformer</a:t>
            </a:r>
            <a:br>
              <a:rPr lang="en-US" alt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</a:br>
            <a:endParaRPr lang="en-US" altLang="zh-CN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79423" y="1754039"/>
            <a:ext cx="11233152" cy="5181600"/>
          </a:xfrm>
        </p:spPr>
        <p:txBody>
          <a:bodyPr/>
          <a:lstStyle/>
          <a:p>
            <a:pPr>
              <a:buFont typeface="Wingdings" panose="05000000000000000000" pitchFamily="2" charset="2"/>
            </a:pPr>
            <a:r>
              <a:rPr 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模型结构：</a:t>
            </a:r>
            <a:endParaRPr lang="zh-CN"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1. Column embedding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所以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categorical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类型</a:t>
            </a:r>
            <a:endParaRPr lang="zh-CN" altLang="en-US"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的特征经过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embedding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层编码变成高纬度稠密向量</a:t>
            </a:r>
            <a:endParaRPr lang="zh-CN" altLang="en-US"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2.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所以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categorical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经过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embedding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层编码后，</a:t>
            </a:r>
            <a:endParaRPr lang="zh-CN" altLang="en-US"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再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point-wise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的相加起来</a:t>
            </a:r>
            <a:endParaRPr lang="zh-CN" altLang="en-US"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3.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步骤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得到的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embedding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经过Transformer结构</a:t>
            </a:r>
            <a:endParaRPr lang="zh-CN" altLang="en-US"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4.categorical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的contextual embeddings 和</a:t>
            </a:r>
            <a:endParaRPr lang="zh-CN" altLang="en-US"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numerical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直接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concatenate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起来过一个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mlp</a:t>
            </a:r>
            <a:endParaRPr lang="en-US" altLang="zh-CN"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4.softmax 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或者是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sigmoid 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放在模型最后</a:t>
            </a:r>
            <a:endParaRPr lang="zh-CN" altLang="en-US"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endParaRPr lang="zh-CN" altLang="en-US"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https://arxiv.org/pdf/2012.06678.pdf</a:t>
            </a:r>
            <a:endParaRPr lang="zh-CN" altLang="en-US"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endParaRPr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5" y="1275715"/>
            <a:ext cx="6222365" cy="368300"/>
          </a:xfrm>
        </p:spPr>
        <p:txBody>
          <a:bodyPr wrap="square"/>
          <a:lstStyle/>
          <a:p>
            <a:r>
              <a:rPr lang="en-US" alt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TabTransformer </a:t>
            </a:r>
            <a:r>
              <a:rPr lang="en-US" altLang="zh-CN" dirty="0">
                <a:solidFill>
                  <a:schemeClr val="bg1"/>
                </a:solidFill>
              </a:rPr>
              <a:t>model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1087755"/>
          </a:xfrm>
        </p:spPr>
        <p:txBody>
          <a:bodyPr/>
          <a:lstStyle/>
          <a:p>
            <a:r>
              <a:rPr lang="en-US" alt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3 </a:t>
            </a:r>
            <a:r>
              <a:rPr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答疑互动</a:t>
            </a:r>
            <a:br>
              <a:rPr 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</a:br>
            <a:endParaRPr lang="en-US" altLang="zh-CN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0380,&quot;width&quot;:11295}"/>
</p:tagLst>
</file>

<file path=ppt/theme/theme1.xml><?xml version="1.0" encoding="utf-8"?>
<a:theme xmlns:a="http://schemas.openxmlformats.org/drawingml/2006/main" name="深度学习项目PPT模板V1.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等线 Light"/>
        <a:ea typeface="思源黑体 CN Regular"/>
        <a:cs typeface=""/>
      </a:majorFont>
      <a:minorFont>
        <a:latin typeface="等线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wrap="square">
        <a:spAutoFit/>
      </a:bodyPr>
      <a:lstStyle>
        <a:defPPr algn="l">
          <a:defRPr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1379</Words>
  <Application>WPS Presentation</Application>
  <PresentationFormat>宽屏</PresentationFormat>
  <Paragraphs>122</Paragraphs>
  <Slides>13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思源黑体 CN Bold</vt:lpstr>
      <vt:lpstr>黑体</vt:lpstr>
      <vt:lpstr>思源黑体 CN Regular</vt:lpstr>
      <vt:lpstr>微软雅黑 Light</vt:lpstr>
      <vt:lpstr>等线</vt:lpstr>
      <vt:lpstr>思源黑体 CN Light</vt:lpstr>
      <vt:lpstr>Arial Unicode MS</vt:lpstr>
      <vt:lpstr>等线 Light</vt:lpstr>
      <vt:lpstr>深度学习项目PPT模板V1.4</vt:lpstr>
      <vt:lpstr>Kaggle optiver量化赛 TabTransfomer</vt:lpstr>
      <vt:lpstr>PowerPoint 演示文稿</vt:lpstr>
      <vt:lpstr>1 Attention 机制</vt:lpstr>
      <vt:lpstr>1 Attention 机制</vt:lpstr>
      <vt:lpstr>1 Attention 机制</vt:lpstr>
      <vt:lpstr>1 Attention 机制</vt:lpstr>
      <vt:lpstr>2 TabTransformer </vt:lpstr>
      <vt:lpstr>2 TabTransformer </vt:lpstr>
      <vt:lpstr>3 答疑互动 </vt:lpstr>
      <vt:lpstr>PowerPoint 演示文稿</vt:lpstr>
      <vt:lpstr>我承诺： 4周努力上TOP100！</vt:lpstr>
      <vt:lpstr>结语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深度之眼PPT模板</dc:title>
  <dc:creator>深度之眼</dc:creator>
  <cp:lastModifiedBy>will</cp:lastModifiedBy>
  <cp:revision>1645</cp:revision>
  <dcterms:created xsi:type="dcterms:W3CDTF">2023-11-06T08:05:00Z</dcterms:created>
  <dcterms:modified xsi:type="dcterms:W3CDTF">2024-08-17T01:55:33Z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1033-12.2.0.17545</vt:lpwstr>
  </property>
  <property fmtid="{D5CDD505-2E9C-101B-9397-08002B2CF9AE}" pid="3" name="ICV">
    <vt:lpwstr>1965EDA4F74C4D25BB32F2A07C47BFD1</vt:lpwstr>
  </property>
</Properties>
</file>